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25" r:id="rId3"/>
    <p:sldId id="301" r:id="rId4"/>
    <p:sldId id="299" r:id="rId5"/>
    <p:sldId id="302" r:id="rId6"/>
    <p:sldId id="318" r:id="rId7"/>
    <p:sldId id="319" r:id="rId8"/>
    <p:sldId id="312" r:id="rId9"/>
    <p:sldId id="323" r:id="rId10"/>
    <p:sldId id="324" r:id="rId11"/>
    <p:sldId id="303" r:id="rId12"/>
    <p:sldId id="292" r:id="rId13"/>
    <p:sldId id="322" r:id="rId14"/>
    <p:sldId id="257" r:id="rId15"/>
    <p:sldId id="32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103" autoAdjust="0"/>
  </p:normalViewPr>
  <p:slideViewPr>
    <p:cSldViewPr snapToGrid="0" showGuides="1">
      <p:cViewPr>
        <p:scale>
          <a:sx n="100" d="100"/>
          <a:sy n="100" d="100"/>
        </p:scale>
        <p:origin x="864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44942">
              <a:srgbClr val="00B0F0"/>
            </a:gs>
            <a:gs pos="23000">
              <a:srgbClr val="00B0F0"/>
            </a:gs>
            <a:gs pos="69000">
              <a:srgbClr val="00B0F0"/>
            </a:gs>
            <a:gs pos="97000">
              <a:srgbClr val="00B0F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14EF80E9-3966-0EBB-2D37-BF07237C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417" y="1286244"/>
            <a:ext cx="8459974" cy="54989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47971" y="4219427"/>
            <a:ext cx="6696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+mj-ea"/>
                <a:ea typeface="+mj-ea"/>
              </a:rPr>
              <a:t>그거 그렇게 먹는 거 아닌데</a:t>
            </a:r>
            <a:r>
              <a:rPr lang="en-US" altLang="ko-KR" sz="4000" b="1" spc="-150" dirty="0">
                <a:solidFill>
                  <a:schemeClr val="bg1"/>
                </a:solidFill>
                <a:latin typeface="+mj-ea"/>
                <a:ea typeface="+mj-ea"/>
              </a:rPr>
              <a:t>…</a:t>
            </a:r>
            <a:endParaRPr lang="ko-KR" altLang="en-US" sz="40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0A47008-FC2C-903C-47E2-E76D753C62C9}"/>
              </a:ext>
            </a:extLst>
          </p:cNvPr>
          <p:cNvSpPr/>
          <p:nvPr/>
        </p:nvSpPr>
        <p:spPr>
          <a:xfrm>
            <a:off x="2756370" y="5088060"/>
            <a:ext cx="6401393" cy="604484"/>
          </a:xfrm>
          <a:prstGeom prst="roundRect">
            <a:avLst>
              <a:gd name="adj" fmla="val 29167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srgbClr val="8FACFC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1950" latinLnBrk="0">
              <a:defRPr/>
            </a:pP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  </a:t>
            </a:r>
            <a:r>
              <a:rPr lang="ko-KR" altLang="en-US" sz="2400" i="1" kern="0" dirty="0" err="1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리액트</a:t>
            </a:r>
            <a:r>
              <a:rPr lang="ko-KR" altLang="en-US" sz="2400" i="1" kern="0" dirty="0">
                <a:ln w="12700">
                  <a:noFill/>
                </a:ln>
                <a:solidFill>
                  <a:srgbClr val="0F1D4A"/>
                </a:solidFill>
                <a:latin typeface="Gowun Batang" pitchFamily="2" charset="-127"/>
                <a:ea typeface="Gowun Batang" pitchFamily="2" charset="-127"/>
              </a:rPr>
              <a:t> 프로젝트</a:t>
            </a:r>
            <a:endParaRPr lang="ko-KR" altLang="en-US" dirty="0">
              <a:solidFill>
                <a:srgbClr val="0F1D4A"/>
              </a:solidFill>
              <a:latin typeface="Gowun Batang" pitchFamily="2" charset="-127"/>
              <a:ea typeface="Gowun Batang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9A4A74-0445-9211-6F6F-F40FE264EAC5}"/>
              </a:ext>
            </a:extLst>
          </p:cNvPr>
          <p:cNvGrpSpPr/>
          <p:nvPr/>
        </p:nvGrpSpPr>
        <p:grpSpPr>
          <a:xfrm>
            <a:off x="2967041" y="5203968"/>
            <a:ext cx="368450" cy="351360"/>
            <a:chOff x="521208" y="438912"/>
            <a:chExt cx="245555" cy="2194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E82447C-3744-2C2E-C68A-261D3AB30E4B}"/>
                </a:ext>
              </a:extLst>
            </p:cNvPr>
            <p:cNvSpPr/>
            <p:nvPr/>
          </p:nvSpPr>
          <p:spPr>
            <a:xfrm>
              <a:off x="521208" y="438912"/>
              <a:ext cx="219456" cy="219456"/>
            </a:xfrm>
            <a:prstGeom prst="ellipse">
              <a:avLst/>
            </a:prstGeom>
            <a:noFill/>
            <a:ln>
              <a:solidFill>
                <a:srgbClr val="0F1D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8463E99-6368-5D04-3252-CDB57AB7E1ED}"/>
                </a:ext>
              </a:extLst>
            </p:cNvPr>
            <p:cNvCxnSpPr>
              <a:cxnSpLocks/>
            </p:cNvCxnSpPr>
            <p:nvPr/>
          </p:nvCxnSpPr>
          <p:spPr>
            <a:xfrm>
              <a:off x="711978" y="612918"/>
              <a:ext cx="54785" cy="45450"/>
            </a:xfrm>
            <a:prstGeom prst="line">
              <a:avLst/>
            </a:prstGeom>
            <a:ln w="12700">
              <a:solidFill>
                <a:srgbClr val="0F1D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298FF4C-C0A2-AF54-AF1C-7607B6DB4A71}"/>
              </a:ext>
            </a:extLst>
          </p:cNvPr>
          <p:cNvSpPr/>
          <p:nvPr/>
        </p:nvSpPr>
        <p:spPr>
          <a:xfrm>
            <a:off x="7454818" y="5088059"/>
            <a:ext cx="1702945" cy="616453"/>
          </a:xfrm>
          <a:prstGeom prst="roundRect">
            <a:avLst>
              <a:gd name="adj" fmla="val 16146"/>
            </a:avLst>
          </a:prstGeom>
          <a:solidFill>
            <a:srgbClr val="00799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prstClr val="white"/>
                </a:solidFill>
                <a:latin typeface="Gowun Batang" pitchFamily="2" charset="-127"/>
                <a:ea typeface="Gowun Batang" pitchFamily="2" charset="-127"/>
              </a:rPr>
              <a:t>김선재</a:t>
            </a:r>
            <a:endParaRPr lang="ko-KR" altLang="en-US" sz="3600" b="1" dirty="0">
              <a:solidFill>
                <a:prstClr val="white"/>
              </a:solidFill>
              <a:latin typeface="Gowun Batang" pitchFamily="2" charset="-127"/>
              <a:ea typeface="Gowun Batang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 및 문서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91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유스케이스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 및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IA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367718" y="1532710"/>
            <a:ext cx="9300282" cy="43094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B4CB93B-C2D6-1157-1263-7F4D3B554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53409"/>
            <a:ext cx="4990011" cy="311406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1B8D318-A5CB-2E77-960F-511EC60F60FD}"/>
              </a:ext>
            </a:extLst>
          </p:cNvPr>
          <p:cNvSpPr/>
          <p:nvPr/>
        </p:nvSpPr>
        <p:spPr>
          <a:xfrm>
            <a:off x="7781549" y="2390573"/>
            <a:ext cx="1847850" cy="962025"/>
          </a:xfrm>
          <a:prstGeom prst="roundRect">
            <a:avLst/>
          </a:prstGeom>
          <a:solidFill>
            <a:srgbClr val="26B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Gowun Batang" pitchFamily="2" charset="-127"/>
                <a:ea typeface="Gowun Batang" pitchFamily="2" charset="-127"/>
              </a:rPr>
              <a:t>메인 화면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0846C2E-F8C9-795E-EEF8-F343820A3036}"/>
              </a:ext>
            </a:extLst>
          </p:cNvPr>
          <p:cNvSpPr/>
          <p:nvPr/>
        </p:nvSpPr>
        <p:spPr>
          <a:xfrm>
            <a:off x="7781549" y="3634036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Gowun Batang" pitchFamily="2" charset="-127"/>
                <a:ea typeface="Gowun Batang" pitchFamily="2" charset="-127"/>
              </a:rPr>
              <a:t>일반식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78B91D-9826-9937-441F-30BE5FDBB9DE}"/>
              </a:ext>
            </a:extLst>
          </p:cNvPr>
          <p:cNvSpPr/>
          <p:nvPr/>
        </p:nvSpPr>
        <p:spPr>
          <a:xfrm>
            <a:off x="7781549" y="4544081"/>
            <a:ext cx="1847850" cy="587647"/>
          </a:xfrm>
          <a:prstGeom prst="roundRect">
            <a:avLst/>
          </a:prstGeom>
          <a:solidFill>
            <a:srgbClr val="557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Gowun Batang" pitchFamily="2" charset="-127"/>
                <a:ea typeface="Gowun Batang" pitchFamily="2" charset="-127"/>
              </a:rPr>
              <a:t>운동식</a:t>
            </a:r>
            <a:endParaRPr lang="ko-KR" altLang="en-US" sz="1600" dirty="0">
              <a:latin typeface="Gowun Batang" pitchFamily="2" charset="-127"/>
              <a:ea typeface="Gowun Batang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C66B92-3E19-22F7-49CD-9F5236AE84EC}"/>
              </a:ext>
            </a:extLst>
          </p:cNvPr>
          <p:cNvCxnSpPr>
            <a:cxnSpLocks/>
          </p:cNvCxnSpPr>
          <p:nvPr/>
        </p:nvCxnSpPr>
        <p:spPr>
          <a:xfrm>
            <a:off x="8705474" y="3374571"/>
            <a:ext cx="0" cy="18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17F3B4-8A91-6177-BF4E-FF4C6DF1BCDC}"/>
              </a:ext>
            </a:extLst>
          </p:cNvPr>
          <p:cNvCxnSpPr>
            <a:cxnSpLocks/>
          </p:cNvCxnSpPr>
          <p:nvPr/>
        </p:nvCxnSpPr>
        <p:spPr>
          <a:xfrm>
            <a:off x="8705474" y="4284617"/>
            <a:ext cx="0" cy="18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B28418-5510-CDF9-ED7F-4D61A99665B2}"/>
              </a:ext>
            </a:extLst>
          </p:cNvPr>
          <p:cNvSpPr txBox="1"/>
          <p:nvPr/>
        </p:nvSpPr>
        <p:spPr>
          <a:xfrm>
            <a:off x="8489710" y="1687089"/>
            <a:ext cx="431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IA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B70C8-AFC4-2512-6D1E-FF97733ED4B9}"/>
              </a:ext>
            </a:extLst>
          </p:cNvPr>
          <p:cNvSpPr txBox="1"/>
          <p:nvPr/>
        </p:nvSpPr>
        <p:spPr>
          <a:xfrm>
            <a:off x="3205165" y="169379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</a:rPr>
              <a:t>유스케이스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2126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구현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메인화면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7312" y="2676634"/>
            <a:ext cx="3778599" cy="210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2</a:t>
            </a: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개의 버튼과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배경에서 움직이는 글자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7282251-B98B-AA7B-E793-9FF176363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2508221"/>
            <a:ext cx="5790927" cy="290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50B9D4-5C7A-53B8-BD89-B279C654A08E}"/>
              </a:ext>
            </a:extLst>
          </p:cNvPr>
          <p:cNvSpPr txBox="1"/>
          <p:nvPr/>
        </p:nvSpPr>
        <p:spPr>
          <a:xfrm>
            <a:off x="8366620" y="6467584"/>
            <a:ext cx="382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정보 출처</a:t>
            </a:r>
            <a:r>
              <a:rPr lang="en-US" altLang="ko-KR" dirty="0"/>
              <a:t>: https://www.fatsecret.kr/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버튼 </a:t>
            </a:r>
            <a:r>
              <a:rPr lang="ko-KR" altLang="en-US" sz="2400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클릭시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4EFC483-855B-2BC4-6D0D-5BD471F84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1960309"/>
            <a:ext cx="5796272" cy="2937381"/>
          </a:xfrm>
          <a:prstGeom prst="rect">
            <a:avLst/>
          </a:prstGeom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E1E479-F646-69E6-8546-2E4DA9AE0D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1" y="2279876"/>
            <a:ext cx="5796272" cy="2887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3E6F1E-C26A-626D-4D1A-3E11B9044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3" y="2832107"/>
            <a:ext cx="5796271" cy="2889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22B3F7-26C5-A925-9854-FFAD92D365B1}"/>
              </a:ext>
            </a:extLst>
          </p:cNvPr>
          <p:cNvSpPr txBox="1"/>
          <p:nvPr/>
        </p:nvSpPr>
        <p:spPr>
          <a:xfrm>
            <a:off x="7328543" y="2512087"/>
            <a:ext cx="3825086" cy="265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그래프로 확인 가능한 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4">
                    <a:lumMod val="25000"/>
                  </a:schemeClr>
                </a:solidFill>
              </a:rPr>
              <a:t>몸무게와 그에 맞는 단백질</a:t>
            </a:r>
            <a:endParaRPr lang="en-US" altLang="ko-KR" sz="2400" dirty="0">
              <a:solidFill>
                <a:schemeClr val="accent4">
                  <a:lumMod val="25000"/>
                </a:schemeClr>
              </a:solidFill>
            </a:endParaRPr>
          </a:p>
          <a:p>
            <a:pPr>
              <a:lnSpc>
                <a:spcPct val="300000"/>
              </a:lnSpc>
            </a:pP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6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6675" y="2828835"/>
            <a:ext cx="443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</a:rPr>
              <a:t>시연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44942">
              <a:srgbClr val="00B0F0"/>
            </a:gs>
            <a:gs pos="23000">
              <a:srgbClr val="00B0F0"/>
            </a:gs>
            <a:gs pos="69000">
              <a:srgbClr val="00B0F0"/>
            </a:gs>
            <a:gs pos="97000">
              <a:srgbClr val="00B0F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14EF80E9-3966-0EBB-2D37-BF07237C4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26" y="1359017"/>
            <a:ext cx="8459974" cy="5498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4EE74C-725F-1649-0ADD-78D88A76540F}"/>
              </a:ext>
            </a:extLst>
          </p:cNvPr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97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363341" y="-3819"/>
            <a:ext cx="4657514" cy="5840253"/>
            <a:chOff x="1048814" y="13396"/>
            <a:chExt cx="4657514" cy="5840253"/>
          </a:xfrm>
        </p:grpSpPr>
        <p:sp>
          <p:nvSpPr>
            <p:cNvPr id="18" name="TextBox 17"/>
            <p:cNvSpPr txBox="1"/>
            <p:nvPr/>
          </p:nvSpPr>
          <p:spPr>
            <a:xfrm>
              <a:off x="1048814" y="13396"/>
              <a:ext cx="607860" cy="58402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>
                <a:lnSpc>
                  <a:spcPct val="360000"/>
                </a:lnSpc>
              </a:pPr>
              <a:r>
                <a:rPr lang="en-US" altLang="ko-KR" sz="2300" b="1" spc="300" dirty="0">
                  <a:solidFill>
                    <a:schemeClr val="bg1"/>
                  </a:solidFill>
                </a:rPr>
                <a:t>01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02</a:t>
              </a:r>
            </a:p>
            <a:p>
              <a:pPr algn="r">
                <a:lnSpc>
                  <a:spcPct val="36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03</a:t>
              </a:r>
            </a:p>
            <a:p>
              <a:pPr algn="r">
                <a:lnSpc>
                  <a:spcPct val="300000"/>
                </a:lnSpc>
              </a:pPr>
              <a:endParaRPr lang="en-US" altLang="ko-KR" sz="2300" b="1" dirty="0">
                <a:solidFill>
                  <a:schemeClr val="bg1"/>
                </a:solidFill>
              </a:endParaRPr>
            </a:p>
            <a:p>
              <a:pPr algn="r">
                <a:lnSpc>
                  <a:spcPct val="300000"/>
                </a:lnSpc>
              </a:pPr>
              <a:r>
                <a:rPr lang="en-US" altLang="ko-KR" sz="2300" b="1" dirty="0">
                  <a:solidFill>
                    <a:schemeClr val="bg1"/>
                  </a:solidFill>
                </a:rPr>
                <a:t>04</a:t>
              </a:r>
              <a:endParaRPr lang="ko-KR" altLang="en-US" sz="23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소개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1305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서비스 컨셉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  <a:latin typeface="+mj-ea"/>
                  <a:ea typeface="+mj-ea"/>
                </a:rPr>
                <a:t>개발환경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주제 선정 이유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디자인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1181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사용 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SW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개발일정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유스케이스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 및 </a:t>
              </a: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IA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4E88A6-FE7C-B86F-735E-9D020AFE4D47}"/>
              </a:ext>
            </a:extLst>
          </p:cNvPr>
          <p:cNvSpPr txBox="1"/>
          <p:nvPr/>
        </p:nvSpPr>
        <p:spPr>
          <a:xfrm>
            <a:off x="4369097" y="53983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  <a:latin typeface="+mj-ea"/>
                <a:ea typeface="+mj-ea"/>
              </a:rPr>
              <a:t>구현화면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CD217-36D1-C3FF-FFA3-D9D9BEA3D70A}"/>
              </a:ext>
            </a:extLst>
          </p:cNvPr>
          <p:cNvSpPr txBox="1"/>
          <p:nvPr/>
        </p:nvSpPr>
        <p:spPr>
          <a:xfrm>
            <a:off x="4484513" y="5815496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메인화면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버튼 </a:t>
            </a:r>
            <a:r>
              <a:rPr lang="ko-KR" altLang="en-US" sz="1400" spc="-150" dirty="0" err="1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클릭시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6" name="그림 5" descr="만화 영화, 장난감, 눈사람이(가) 표시된 사진&#10;&#10;자동 생성된 설명">
            <a:extLst>
              <a:ext uri="{FF2B5EF4-FFF2-40B4-BE49-F238E27FC236}">
                <a16:creationId xmlns:a16="http://schemas.microsoft.com/office/drawing/2014/main" id="{065DAAFF-BF96-D668-866D-1395C310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65" y="1285172"/>
            <a:ext cx="8573580" cy="55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216" y="3032779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</a:rPr>
              <a:t>서비스 소개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서비스 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 선정 이유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13996" y="2069214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4">
                    <a:lumMod val="25000"/>
                  </a:schemeClr>
                </a:solidFill>
              </a:rPr>
              <a:t>왜 단백질인가 </a:t>
            </a:r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?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15211" y="2863675"/>
            <a:ext cx="5014814" cy="24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일상생활에서 가장 많이 먹는 영양성분</a:t>
            </a:r>
            <a:endParaRPr lang="en-US" altLang="ko-KR" dirty="0"/>
          </a:p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최근 확대되는 단백질에 대한 관심</a:t>
            </a:r>
            <a:endParaRPr lang="en-US" altLang="ko-KR" dirty="0"/>
          </a:p>
          <a:p>
            <a:pPr marL="171450" indent="-171450" algn="jus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친숙하지만 얼마나 먹어야 하는지 모른다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6454058" y="21043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E34D522-8685-5100-9DCF-56A87D31B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67" y="2146688"/>
            <a:ext cx="5159576" cy="34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214674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</a:rPr>
              <a:t>서비스 컨셉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서비스 컨셉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디자인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090169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90411" y="506025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단순함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12581" y="5060255"/>
            <a:ext cx="1425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직관적으로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E1492E-0F29-6D86-F2C4-E9D34ED73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85" y="2460035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475063-9A80-A96B-0AFE-F571D7B9A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89" y="2705668"/>
            <a:ext cx="566806" cy="630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C6FA17-A4D1-8519-82AE-8F88866E7D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89" y="4071517"/>
            <a:ext cx="566805" cy="625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8127D-9904-9EBC-882A-01015F1B9DF4}"/>
              </a:ext>
            </a:extLst>
          </p:cNvPr>
          <p:cNvSpPr txBox="1"/>
          <p:nvPr/>
        </p:nvSpPr>
        <p:spPr>
          <a:xfrm>
            <a:off x="9094882" y="4007649"/>
            <a:ext cx="2307771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#F5DEB3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2F4BC-804B-0872-D181-C27E7E86A773}"/>
              </a:ext>
            </a:extLst>
          </p:cNvPr>
          <p:cNvSpPr txBox="1"/>
          <p:nvPr/>
        </p:nvSpPr>
        <p:spPr>
          <a:xfrm>
            <a:off x="9180726" y="2644398"/>
            <a:ext cx="2307771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solidFill>
                  <a:schemeClr val="accent4">
                    <a:lumMod val="25000"/>
                  </a:schemeClr>
                </a:solidFill>
                <a:ea typeface="+mj-ea"/>
              </a:rPr>
              <a:t>#000000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76024-0CCF-B174-0361-9D36AEEADA64}"/>
              </a:ext>
            </a:extLst>
          </p:cNvPr>
          <p:cNvSpPr txBox="1"/>
          <p:nvPr/>
        </p:nvSpPr>
        <p:spPr>
          <a:xfrm>
            <a:off x="8542799" y="1937989"/>
            <a:ext cx="1986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단순한 색깔 사용</a:t>
            </a:r>
          </a:p>
        </p:txBody>
      </p:sp>
    </p:spTree>
    <p:extLst>
      <p:ext uri="{BB962C8B-B14F-4D97-AF65-F5344CB8AC3E}">
        <p14:creationId xmlns:p14="http://schemas.microsoft.com/office/powerpoint/2010/main" val="1332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A5759C-891E-2DE0-0805-9F5A96B3CD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521329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F67D1C-42B8-B562-2488-E1003CFE4286}"/>
              </a:ext>
            </a:extLst>
          </p:cNvPr>
          <p:cNvSpPr txBox="1"/>
          <p:nvPr/>
        </p:nvSpPr>
        <p:spPr>
          <a:xfrm>
            <a:off x="1194709" y="3034877"/>
            <a:ext cx="214674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</a:rPr>
              <a:t>개발환경 및</a:t>
            </a:r>
            <a:endParaRPr lang="en-US" altLang="ko-KR" sz="2900" dirty="0">
              <a:solidFill>
                <a:schemeClr val="bg1"/>
              </a:solidFill>
            </a:endParaRPr>
          </a:p>
          <a:p>
            <a:r>
              <a:rPr lang="ko-KR" altLang="en-US" sz="2900" dirty="0">
                <a:solidFill>
                  <a:schemeClr val="bg1"/>
                </a:solidFill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303059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 및 문서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사용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</a:rPr>
              <a:t>SW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367718" y="1937368"/>
            <a:ext cx="9300282" cy="3863357"/>
            <a:chOff x="642778" y="2143125"/>
            <a:chExt cx="2657474" cy="1704975"/>
          </a:xfrm>
        </p:grpSpPr>
        <p:sp>
          <p:nvSpPr>
            <p:cNvPr id="67" name="직사각형 66"/>
            <p:cNvSpPr/>
            <p:nvPr/>
          </p:nvSpPr>
          <p:spPr>
            <a:xfrm>
              <a:off x="642778" y="2143125"/>
              <a:ext cx="2657474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29716" y="2486258"/>
              <a:ext cx="1238506" cy="101870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운영체제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Window11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NodeJS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18.17.1 LTS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	</a:t>
              </a: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툴 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 </a:t>
              </a:r>
              <a:r>
                <a:rPr lang="en-US" altLang="ko-KR" sz="1600" b="0" dirty="0" err="1"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npx</a:t>
              </a:r>
              <a:r>
                <a:rPr lang="en-US" altLang="ko-KR" sz="1600" b="0" dirty="0"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 create-react-app</a:t>
              </a: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언어</a:t>
              </a:r>
              <a:r>
                <a:rPr lang="en-US" altLang="ko-KR" sz="160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: JS, React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altLang="ko-KR" sz="160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 및 문서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</a:rPr>
              <a:t>개발 일정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367718" y="1937368"/>
            <a:ext cx="9300282" cy="38633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DB3DDA-DB41-3BC0-A26B-387E705FA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81" y="2481943"/>
            <a:ext cx="8801755" cy="26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6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1645</TotalTime>
  <Words>161</Words>
  <Application>Microsoft Office PowerPoint</Application>
  <PresentationFormat>와이드스크린</PresentationFormat>
  <Paragraphs>70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D2Coding</vt:lpstr>
      <vt:lpstr>Gowun Batang</vt:lpstr>
      <vt:lpstr>Noto Sans CJK KR Thin</vt:lpstr>
      <vt:lpstr>나눔바른고딕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KMS5050002</cp:lastModifiedBy>
  <cp:revision>168</cp:revision>
  <dcterms:created xsi:type="dcterms:W3CDTF">2015-04-14T11:49:33Z</dcterms:created>
  <dcterms:modified xsi:type="dcterms:W3CDTF">2023-08-11T03:29:39Z</dcterms:modified>
</cp:coreProperties>
</file>